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svg"/><Relationship Id="rId12" Type="http://schemas.openxmlformats.org/officeDocument/2006/relationships/image" Target="../media/image-7-12.png"/><Relationship Id="rId13" Type="http://schemas.openxmlformats.org/officeDocument/2006/relationships/image" Target="../media/image-7-13.svg"/><Relationship Id="rId14" Type="http://schemas.openxmlformats.org/officeDocument/2006/relationships/image" Target="../media/image-7-14.png"/><Relationship Id="rId15" Type="http://schemas.openxmlformats.org/officeDocument/2006/relationships/image" Target="../media/image-7-15.svg"/><Relationship Id="rId16" Type="http://schemas.openxmlformats.org/officeDocument/2006/relationships/image" Target="../media/image-7-16.png"/><Relationship Id="rId17" Type="http://schemas.openxmlformats.org/officeDocument/2006/relationships/image" Target="../media/image-7-17.svg"/><Relationship Id="rId18" Type="http://schemas.openxmlformats.org/officeDocument/2006/relationships/slideLayout" Target="../slideLayouts/slideLayout8.xml"/><Relationship Id="rId19"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83237"/>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TripCore — Innovaciones Propuestas para Revolucionar el Mercado</a:t>
            </a:r>
            <a:endParaRPr lang="en-US" sz="3900" dirty="0"/>
          </a:p>
        </p:txBody>
      </p:sp>
      <p:sp>
        <p:nvSpPr>
          <p:cNvPr id="4" name="Text 1"/>
          <p:cNvSpPr/>
          <p:nvPr/>
        </p:nvSpPr>
        <p:spPr>
          <a:xfrm>
            <a:off x="6280190" y="4241125"/>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Presentamos TripCore, una visión audaz para transformar el sector de viajes y turismo. Nuestra propuesta integra un marketplace de inversión en alojamientos vacacionales, publicidad premium, soluciones de estacionamiento inteligente y analítica avanzada para redefinir la experiencia del viajero y el inversor. Nos enfocamos en la eficiencia, la rentabilidad y una experiencia de usuario sin igual.</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65321"/>
            <a:ext cx="12290346" cy="589121"/>
          </a:xfrm>
          <a:prstGeom prst="rect">
            <a:avLst/>
          </a:prstGeom>
          <a:noFill/>
          <a:ln/>
        </p:spPr>
        <p:txBody>
          <a:bodyPr wrap="none" lIns="0" tIns="0" rIns="0" bIns="0" rtlCol="0" anchor="t"/>
          <a:lstStyle/>
          <a:p>
            <a:pPr algn="l" indent="0" marL="0">
              <a:lnSpc>
                <a:spcPts val="4600"/>
              </a:lnSpc>
              <a:buNone/>
            </a:pPr>
            <a:r>
              <a:rPr lang="en-US" sz="3700" b="1" dirty="0">
                <a:solidFill>
                  <a:srgbClr val="FFFFFF"/>
                </a:solidFill>
                <a:latin typeface="Inter Bold" pitchFamily="34" charset="0"/>
                <a:ea typeface="Inter Bold" pitchFamily="34" charset="-122"/>
                <a:cs typeface="Inter Bold" pitchFamily="34" charset="-120"/>
              </a:rPr>
              <a:t>Marketplace de Inversión en Timeslots y Propiedades</a:t>
            </a:r>
            <a:endParaRPr lang="en-US" sz="3700" dirty="0"/>
          </a:p>
        </p:txBody>
      </p:sp>
      <p:sp>
        <p:nvSpPr>
          <p:cNvPr id="3" name="Text 1"/>
          <p:cNvSpPr/>
          <p:nvPr/>
        </p:nvSpPr>
        <p:spPr>
          <a:xfrm>
            <a:off x="793790" y="1706880"/>
            <a:ext cx="6291382" cy="1508522"/>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TripCore democratiza la inversión inmobiliaria vacacional permitiendo la compra de 'timeslots' o derechos de uso fraccionados. Los usuarios pueden adquirir y revender estos derechos, beneficiándose de la apreciación del valor, mientras TripCore facilita cada transacción con una comisión.</a:t>
            </a:r>
            <a:endParaRPr lang="en-US" sz="1450" dirty="0"/>
          </a:p>
        </p:txBody>
      </p:sp>
      <p:sp>
        <p:nvSpPr>
          <p:cNvPr id="4" name="Text 2"/>
          <p:cNvSpPr/>
          <p:nvPr/>
        </p:nvSpPr>
        <p:spPr>
          <a:xfrm>
            <a:off x="793790" y="3385066"/>
            <a:ext cx="6291382" cy="1810226"/>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Ofrecemos una plataforma intuitiva donde los inversores pueden explorar oportunidades, apoyados por nuestra robusta analítica de datos. Proporcionamos estimaciones de rentabilidad, historiales de ocupación y predicciones de precios para asegurar decisiones informadas. Es una nueva forma de invertir, más accesible y con potencial de crecimiento.</a:t>
            </a:r>
            <a:endParaRPr lang="en-US" sz="1450" dirty="0"/>
          </a:p>
        </p:txBody>
      </p:sp>
      <p:pic>
        <p:nvPicPr>
          <p:cNvPr id="5" name="Image 0" descr="preencoded.png">    </p:cNvPr>
          <p:cNvPicPr>
            <a:picLocks noChangeAspect="1"/>
          </p:cNvPicPr>
          <p:nvPr/>
        </p:nvPicPr>
        <p:blipFill>
          <a:blip r:embed="rId1"/>
          <a:stretch>
            <a:fillRect/>
          </a:stretch>
        </p:blipFill>
        <p:spPr>
          <a:xfrm>
            <a:off x="7552849" y="1749266"/>
            <a:ext cx="5887045" cy="3924657"/>
          </a:xfrm>
          <a:prstGeom prst="rect">
            <a:avLst/>
          </a:prstGeom>
        </p:spPr>
      </p:pic>
      <p:sp>
        <p:nvSpPr>
          <p:cNvPr id="6" name="Text 3"/>
          <p:cNvSpPr/>
          <p:nvPr/>
        </p:nvSpPr>
        <p:spPr>
          <a:xfrm>
            <a:off x="7552849" y="5885974"/>
            <a:ext cx="6291382" cy="1508522"/>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El crecimiento exponencial del mercado online de viajes crea un contexto de demanda sin precedentes, ideal para nuestro modelo. La proyección de valor de este mercado subraya el potencial de nuestro marketplace, ofreciendo a los inversores un entorno dinámico y en expansión.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94373"/>
            <a:ext cx="13042821" cy="1116330"/>
          </a:xfrm>
          <a:prstGeom prst="rect">
            <a:avLst/>
          </a:prstGeom>
          <a:noFill/>
          <a:ln/>
        </p:spPr>
        <p:txBody>
          <a:bodyPr wrap="square" lIns="0" tIns="0" rIns="0" bIns="0" rtlCol="0" anchor="t"/>
          <a:lstStyle/>
          <a:p>
            <a:pPr algn="l" indent="0" marL="0">
              <a:lnSpc>
                <a:spcPts val="4350"/>
              </a:lnSpc>
              <a:buNone/>
            </a:pPr>
            <a:r>
              <a:rPr lang="en-US" sz="3500" b="1" dirty="0">
                <a:solidFill>
                  <a:srgbClr val="FFFFFF"/>
                </a:solidFill>
                <a:latin typeface="Inter Bold" pitchFamily="34" charset="0"/>
                <a:ea typeface="Inter Bold" pitchFamily="34" charset="-122"/>
                <a:cs typeface="Inter Bold" pitchFamily="34" charset="-120"/>
              </a:rPr>
              <a:t>Modelo de Ads: Posicionamiento Pagado para OTAs y Proveedores</a:t>
            </a:r>
            <a:endParaRPr lang="en-US" sz="3500" dirty="0"/>
          </a:p>
        </p:txBody>
      </p:sp>
      <p:sp>
        <p:nvSpPr>
          <p:cNvPr id="3" name="Text 1"/>
          <p:cNvSpPr/>
          <p:nvPr/>
        </p:nvSpPr>
        <p:spPr>
          <a:xfrm>
            <a:off x="793790" y="2239328"/>
            <a:ext cx="6303526" cy="1714500"/>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Inter" pitchFamily="34" charset="0"/>
                <a:ea typeface="Inter" pitchFamily="34" charset="-122"/>
                <a:cs typeface="Inter" pitchFamily="34" charset="-120"/>
              </a:rPr>
              <a:t>Nuestra plataforma ofrecerá espacios publicitarios y 'promoted placements' dentro de los resultados de búsqueda, permitiendo a OTAs (Online Travel Agencies), Booking.com, Trivago y hoteles pujar por posiciones premium. Esto genera una fuente de ingresos recurrente a través de modelos de CPC (Costo por Clic), CPM (Costo por Mil Impresiones) o por conversión.</a:t>
            </a:r>
            <a:endParaRPr lang="en-US" sz="1400" dirty="0"/>
          </a:p>
        </p:txBody>
      </p:sp>
      <p:sp>
        <p:nvSpPr>
          <p:cNvPr id="4" name="Text 2"/>
          <p:cNvSpPr/>
          <p:nvPr/>
        </p:nvSpPr>
        <p:spPr>
          <a:xfrm>
            <a:off x="793790" y="4114562"/>
            <a:ext cx="6303526" cy="1428750"/>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Inter" pitchFamily="34" charset="0"/>
                <a:ea typeface="Inter" pitchFamily="34" charset="-122"/>
                <a:cs typeface="Inter" pitchFamily="34" charset="-120"/>
              </a:rPr>
              <a:t>Garantizamos transparencia total con etiquetas 'sponsored' y filtros que permiten a los usuarios diferenciar entre resultados orgánicos y patrocinados. Este modelo no solo incrementa la visibilidad de nuestros socios, sino que también enriquece la experiencia del usuario al ofrecer una gama más amplia de opciones relevantes.</a:t>
            </a:r>
            <a:endParaRPr lang="en-US" sz="1400" dirty="0"/>
          </a:p>
        </p:txBody>
      </p:sp>
      <p:pic>
        <p:nvPicPr>
          <p:cNvPr id="5" name="Image 0" descr="preencoded.png">    </p:cNvPr>
          <p:cNvPicPr>
            <a:picLocks noChangeAspect="1"/>
          </p:cNvPicPr>
          <p:nvPr/>
        </p:nvPicPr>
        <p:blipFill>
          <a:blip r:embed="rId1"/>
          <a:stretch>
            <a:fillRect/>
          </a:stretch>
        </p:blipFill>
        <p:spPr>
          <a:xfrm>
            <a:off x="7540704" y="2279452"/>
            <a:ext cx="5626656" cy="3751064"/>
          </a:xfrm>
          <a:prstGeom prst="rect">
            <a:avLst/>
          </a:prstGeom>
        </p:spPr>
      </p:pic>
      <p:sp>
        <p:nvSpPr>
          <p:cNvPr id="6" name="Text 3"/>
          <p:cNvSpPr/>
          <p:nvPr/>
        </p:nvSpPr>
        <p:spPr>
          <a:xfrm>
            <a:off x="7540704" y="6231374"/>
            <a:ext cx="6303526" cy="1143000"/>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Inter" pitchFamily="34" charset="0"/>
                <a:ea typeface="Inter" pitchFamily="34" charset="-122"/>
                <a:cs typeface="Inter" pitchFamily="34" charset="-120"/>
              </a:rPr>
              <a:t>La comparativa de tráfico entre plataformas líderes demuestra el enorme alcance que podemos ofrecer a los anunciantes. TripCore se posicionará como un canal esencial para conectar proveedores de servicios turísticos con una audiencia altamente segmentada y comprometida.</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90707"/>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Garage / Parking Integrado: Una Solución al Caos Urbano</a:t>
            </a:r>
            <a:endParaRPr lang="en-US" sz="3900" dirty="0"/>
          </a:p>
        </p:txBody>
      </p:sp>
      <p:sp>
        <p:nvSpPr>
          <p:cNvPr id="3" name="Text 1"/>
          <p:cNvSpPr/>
          <p:nvPr/>
        </p:nvSpPr>
        <p:spPr>
          <a:xfrm>
            <a:off x="793790" y="252769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Uno de los mayores desafíos en destinos urbanos es encontrar estacionamiento. TripCore aborda este problema de frente, integrando reservas de plazas de parking y garajes directamente en la experiencia de planificación del viaje.</a:t>
            </a:r>
            <a:endParaRPr lang="en-US" sz="1550" dirty="0"/>
          </a:p>
        </p:txBody>
      </p:sp>
      <p:sp>
        <p:nvSpPr>
          <p:cNvPr id="4" name="Shape 2"/>
          <p:cNvSpPr/>
          <p:nvPr/>
        </p:nvSpPr>
        <p:spPr>
          <a:xfrm>
            <a:off x="793790" y="3386018"/>
            <a:ext cx="4215289" cy="3094434"/>
          </a:xfrm>
          <a:prstGeom prst="roundRect">
            <a:avLst>
              <a:gd name="adj" fmla="val 3546"/>
            </a:avLst>
          </a:prstGeom>
          <a:solidFill>
            <a:srgbClr val="272525"/>
          </a:solidFill>
          <a:ln w="22860">
            <a:solidFill>
              <a:srgbClr val="2A1999"/>
            </a:solidFill>
            <a:prstDash val="solid"/>
          </a:ln>
        </p:spPr>
      </p:sp>
      <p:sp>
        <p:nvSpPr>
          <p:cNvPr id="5" name="Shape 3"/>
          <p:cNvSpPr/>
          <p:nvPr/>
        </p:nvSpPr>
        <p:spPr>
          <a:xfrm>
            <a:off x="770930" y="3386018"/>
            <a:ext cx="91440" cy="3094434"/>
          </a:xfrm>
          <a:prstGeom prst="roundRect">
            <a:avLst>
              <a:gd name="adj" fmla="val 91163"/>
            </a:avLst>
          </a:prstGeom>
          <a:solidFill>
            <a:srgbClr val="2B0AFF"/>
          </a:solidFill>
          <a:ln/>
        </p:spPr>
      </p:sp>
      <p:sp>
        <p:nvSpPr>
          <p:cNvPr id="6" name="Text 4"/>
          <p:cNvSpPr/>
          <p:nvPr/>
        </p:nvSpPr>
        <p:spPr>
          <a:xfrm>
            <a:off x="1083588" y="36072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Solución Innovadora</a:t>
            </a:r>
            <a:endParaRPr lang="en-US" sz="1950" dirty="0"/>
          </a:p>
        </p:txBody>
      </p:sp>
      <p:sp>
        <p:nvSpPr>
          <p:cNvPr id="7" name="Text 5"/>
          <p:cNvSpPr/>
          <p:nvPr/>
        </p:nvSpPr>
        <p:spPr>
          <a:xfrm>
            <a:off x="1083588" y="4036457"/>
            <a:ext cx="3704273" cy="190523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Permitimos a los viajeros reservar su estacionamiento con anticipación, eliminando el estrés de buscar una plaza al llegar a su destino. Esto se traduce en una experiencia de viaje más fluida y agradable.</a:t>
            </a:r>
            <a:endParaRPr lang="en-US" sz="1550" dirty="0"/>
          </a:p>
        </p:txBody>
      </p:sp>
      <p:sp>
        <p:nvSpPr>
          <p:cNvPr id="8" name="Shape 6"/>
          <p:cNvSpPr/>
          <p:nvPr/>
        </p:nvSpPr>
        <p:spPr>
          <a:xfrm>
            <a:off x="5207437" y="3386018"/>
            <a:ext cx="4215408" cy="3094434"/>
          </a:xfrm>
          <a:prstGeom prst="roundRect">
            <a:avLst>
              <a:gd name="adj" fmla="val 3546"/>
            </a:avLst>
          </a:prstGeom>
          <a:solidFill>
            <a:srgbClr val="272525"/>
          </a:solidFill>
          <a:ln w="22860">
            <a:solidFill>
              <a:srgbClr val="2A1999"/>
            </a:solidFill>
            <a:prstDash val="solid"/>
          </a:ln>
        </p:spPr>
      </p:sp>
      <p:sp>
        <p:nvSpPr>
          <p:cNvPr id="9" name="Shape 7"/>
          <p:cNvSpPr/>
          <p:nvPr/>
        </p:nvSpPr>
        <p:spPr>
          <a:xfrm>
            <a:off x="5184577" y="3386018"/>
            <a:ext cx="91440" cy="3094434"/>
          </a:xfrm>
          <a:prstGeom prst="roundRect">
            <a:avLst>
              <a:gd name="adj" fmla="val 91163"/>
            </a:avLst>
          </a:prstGeom>
          <a:solidFill>
            <a:srgbClr val="2B0AFF"/>
          </a:solidFill>
          <a:ln/>
        </p:spPr>
      </p:sp>
      <p:sp>
        <p:nvSpPr>
          <p:cNvPr id="10" name="Text 8"/>
          <p:cNvSpPr/>
          <p:nvPr/>
        </p:nvSpPr>
        <p:spPr>
          <a:xfrm>
            <a:off x="5497235" y="36072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Tarifas Dinámicas</a:t>
            </a:r>
            <a:endParaRPr lang="en-US" sz="1950" dirty="0"/>
          </a:p>
        </p:txBody>
      </p:sp>
      <p:sp>
        <p:nvSpPr>
          <p:cNvPr id="11" name="Text 9"/>
          <p:cNvSpPr/>
          <p:nvPr/>
        </p:nvSpPr>
        <p:spPr>
          <a:xfrm>
            <a:off x="5497235" y="4036457"/>
            <a:ext cx="3704392" cy="222277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Implementamos un sistema de tarifas dinámicas que ajusta los precios según la demanda en tiempo real. Esta optimización maximiza los ingresos para los operadores de parking y ofrece precios competitivos a los usuarios.</a:t>
            </a:r>
            <a:endParaRPr lang="en-US" sz="1550" dirty="0"/>
          </a:p>
        </p:txBody>
      </p:sp>
      <p:sp>
        <p:nvSpPr>
          <p:cNvPr id="12" name="Shape 10"/>
          <p:cNvSpPr/>
          <p:nvPr/>
        </p:nvSpPr>
        <p:spPr>
          <a:xfrm>
            <a:off x="9621203" y="3386018"/>
            <a:ext cx="4215289" cy="3094434"/>
          </a:xfrm>
          <a:prstGeom prst="roundRect">
            <a:avLst>
              <a:gd name="adj" fmla="val 3546"/>
            </a:avLst>
          </a:prstGeom>
          <a:solidFill>
            <a:srgbClr val="272525"/>
          </a:solidFill>
          <a:ln w="22860">
            <a:solidFill>
              <a:srgbClr val="2A1999"/>
            </a:solidFill>
            <a:prstDash val="solid"/>
          </a:ln>
        </p:spPr>
      </p:sp>
      <p:sp>
        <p:nvSpPr>
          <p:cNvPr id="13" name="Shape 11"/>
          <p:cNvSpPr/>
          <p:nvPr/>
        </p:nvSpPr>
        <p:spPr>
          <a:xfrm>
            <a:off x="9598343" y="3386018"/>
            <a:ext cx="91440" cy="3094434"/>
          </a:xfrm>
          <a:prstGeom prst="roundRect">
            <a:avLst>
              <a:gd name="adj" fmla="val 91163"/>
            </a:avLst>
          </a:prstGeom>
          <a:solidFill>
            <a:srgbClr val="2B0AFF"/>
          </a:solidFill>
          <a:ln/>
        </p:spPr>
      </p:sp>
      <p:sp>
        <p:nvSpPr>
          <p:cNvPr id="14" name="Text 12"/>
          <p:cNvSpPr/>
          <p:nvPr/>
        </p:nvSpPr>
        <p:spPr>
          <a:xfrm>
            <a:off x="9911001" y="3607237"/>
            <a:ext cx="2777847" cy="310158"/>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Monetización Eficiente</a:t>
            </a:r>
            <a:endParaRPr lang="en-US" sz="1950" dirty="0"/>
          </a:p>
        </p:txBody>
      </p:sp>
      <p:sp>
        <p:nvSpPr>
          <p:cNvPr id="15" name="Text 13"/>
          <p:cNvSpPr/>
          <p:nvPr/>
        </p:nvSpPr>
        <p:spPr>
          <a:xfrm>
            <a:off x="9911001" y="4036457"/>
            <a:ext cx="3704273" cy="190523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Nuestro modelo de negocio incluye una comisión por cada reserva de estacionamiento y el establecimiento de partnerships estratégicos con aparcamientos locales, ampliando nuestra red y capacidad de servicio.</a:t>
            </a:r>
            <a:endParaRPr lang="en-US" sz="1550" dirty="0"/>
          </a:p>
        </p:txBody>
      </p:sp>
      <p:sp>
        <p:nvSpPr>
          <p:cNvPr id="16" name="Text 14"/>
          <p:cNvSpPr/>
          <p:nvPr/>
        </p:nvSpPr>
        <p:spPr>
          <a:xfrm>
            <a:off x="793790" y="670369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Este servicio no solo resuelve un punto de dolor común para los viajeros, sino que también abre una nueva vía de ingresos significativa para TripCore, transformando el estacionamiento de un problema en una parte integrada y valiosa de la experiencia de viaje.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95413"/>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Inter Bold" pitchFamily="34" charset="0"/>
                <a:ea typeface="Inter Bold" pitchFamily="34" charset="-122"/>
                <a:cs typeface="Inter Bold" pitchFamily="34" charset="-120"/>
              </a:rPr>
              <a:t>Analítica y Pricing Dinámico: El Corazón de la Optimización</a:t>
            </a:r>
            <a:endParaRPr lang="en-US" sz="3900" dirty="0"/>
          </a:p>
        </p:txBody>
      </p:sp>
      <p:sp>
        <p:nvSpPr>
          <p:cNvPr id="3" name="Text 1"/>
          <p:cNvSpPr/>
          <p:nvPr/>
        </p:nvSpPr>
        <p:spPr>
          <a:xfrm>
            <a:off x="793790" y="303240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En TripCore, la inteligencia de datos es fundamental. Utilizamos un motor de analítica avanzada que procesa datos de ocupación histórica, eventos locales y patrones de demanda para ofrecer insights sin precedentes.</a:t>
            </a:r>
            <a:endParaRPr lang="en-US" sz="1550" dirty="0"/>
          </a:p>
        </p:txBody>
      </p:sp>
      <p:sp>
        <p:nvSpPr>
          <p:cNvPr id="4" name="Shape 2"/>
          <p:cNvSpPr/>
          <p:nvPr/>
        </p:nvSpPr>
        <p:spPr>
          <a:xfrm>
            <a:off x="793790" y="3890724"/>
            <a:ext cx="446484" cy="446484"/>
          </a:xfrm>
          <a:prstGeom prst="roundRect">
            <a:avLst>
              <a:gd name="adj" fmla="val 18670"/>
            </a:avLst>
          </a:prstGeom>
          <a:solidFill>
            <a:srgbClr val="110080"/>
          </a:solidFill>
          <a:ln w="7620">
            <a:solidFill>
              <a:srgbClr val="2A1999"/>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8204" y="3965079"/>
            <a:ext cx="297656" cy="297656"/>
          </a:xfrm>
          <a:prstGeom prst="rect">
            <a:avLst/>
          </a:prstGeom>
        </p:spPr>
      </p:pic>
      <p:sp>
        <p:nvSpPr>
          <p:cNvPr id="6" name="Text 3"/>
          <p:cNvSpPr/>
          <p:nvPr/>
        </p:nvSpPr>
        <p:spPr>
          <a:xfrm>
            <a:off x="1438632" y="3958947"/>
            <a:ext cx="2621518" cy="310158"/>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Predicción de Precios</a:t>
            </a:r>
            <a:endParaRPr lang="en-US" sz="1950" dirty="0"/>
          </a:p>
        </p:txBody>
      </p:sp>
      <p:sp>
        <p:nvSpPr>
          <p:cNvPr id="7" name="Text 4"/>
          <p:cNvSpPr/>
          <p:nvPr/>
        </p:nvSpPr>
        <p:spPr>
          <a:xfrm>
            <a:off x="1438632" y="4388168"/>
            <a:ext cx="3537347" cy="190523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Nuestro sistema predice con alta precisión los momentos de subida y bajada de precios en el mercado de alquileres vacacionales, permitiendo a los usuarios capitalizar las oportunidades.</a:t>
            </a:r>
            <a:endParaRPr lang="en-US" sz="1550" dirty="0"/>
          </a:p>
        </p:txBody>
      </p:sp>
      <p:sp>
        <p:nvSpPr>
          <p:cNvPr id="8" name="Shape 5"/>
          <p:cNvSpPr/>
          <p:nvPr/>
        </p:nvSpPr>
        <p:spPr>
          <a:xfrm>
            <a:off x="5223986" y="3890724"/>
            <a:ext cx="446484" cy="446484"/>
          </a:xfrm>
          <a:prstGeom prst="roundRect">
            <a:avLst>
              <a:gd name="adj" fmla="val 18670"/>
            </a:avLst>
          </a:prstGeom>
          <a:solidFill>
            <a:srgbClr val="110080"/>
          </a:solidFill>
          <a:ln w="7620">
            <a:solidFill>
              <a:srgbClr val="2A1999"/>
            </a:solidFill>
            <a:prstDash val="solid"/>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8400" y="3965079"/>
            <a:ext cx="297656" cy="297656"/>
          </a:xfrm>
          <a:prstGeom prst="rect">
            <a:avLst/>
          </a:prstGeom>
        </p:spPr>
      </p:pic>
      <p:sp>
        <p:nvSpPr>
          <p:cNvPr id="10" name="Text 6"/>
          <p:cNvSpPr/>
          <p:nvPr/>
        </p:nvSpPr>
        <p:spPr>
          <a:xfrm>
            <a:off x="5868829" y="3958947"/>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Optimización para Inversores</a:t>
            </a:r>
            <a:endParaRPr lang="en-US" sz="1950" dirty="0"/>
          </a:p>
        </p:txBody>
      </p:sp>
      <p:sp>
        <p:nvSpPr>
          <p:cNvPr id="11" name="Text 7"/>
          <p:cNvSpPr/>
          <p:nvPr/>
        </p:nvSpPr>
        <p:spPr>
          <a:xfrm>
            <a:off x="5868829" y="4698325"/>
            <a:ext cx="3537466" cy="1270159"/>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Sugerimos a los inversores los momentos óptimos para comprar o vender timeslots, maximizando su retorno de inversión.</a:t>
            </a:r>
            <a:endParaRPr lang="en-US" sz="1550" dirty="0"/>
          </a:p>
        </p:txBody>
      </p:sp>
      <p:sp>
        <p:nvSpPr>
          <p:cNvPr id="12" name="Shape 8"/>
          <p:cNvSpPr/>
          <p:nvPr/>
        </p:nvSpPr>
        <p:spPr>
          <a:xfrm>
            <a:off x="9654302" y="3890724"/>
            <a:ext cx="446484" cy="446484"/>
          </a:xfrm>
          <a:prstGeom prst="roundRect">
            <a:avLst>
              <a:gd name="adj" fmla="val 18670"/>
            </a:avLst>
          </a:prstGeom>
          <a:solidFill>
            <a:srgbClr val="110080"/>
          </a:solidFill>
          <a:ln w="7620">
            <a:solidFill>
              <a:srgbClr val="2A1999"/>
            </a:solidFill>
            <a:prstDash val="solid"/>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28716" y="3965079"/>
            <a:ext cx="297656" cy="297656"/>
          </a:xfrm>
          <a:prstGeom prst="rect">
            <a:avLst/>
          </a:prstGeom>
        </p:spPr>
      </p:pic>
      <p:sp>
        <p:nvSpPr>
          <p:cNvPr id="14" name="Text 9"/>
          <p:cNvSpPr/>
          <p:nvPr/>
        </p:nvSpPr>
        <p:spPr>
          <a:xfrm>
            <a:off x="10299144" y="3958947"/>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E5E0DF"/>
                </a:solidFill>
                <a:latin typeface="Inter Bold" pitchFamily="34" charset="0"/>
                <a:ea typeface="Inter Bold" pitchFamily="34" charset="-122"/>
                <a:cs typeface="Inter Bold" pitchFamily="34" charset="-120"/>
              </a:rPr>
              <a:t>Recomendaciones Personalizadas</a:t>
            </a:r>
            <a:endParaRPr lang="en-US" sz="1950" dirty="0"/>
          </a:p>
        </p:txBody>
      </p:sp>
      <p:sp>
        <p:nvSpPr>
          <p:cNvPr id="15" name="Text 10"/>
          <p:cNvSpPr/>
          <p:nvPr/>
        </p:nvSpPr>
        <p:spPr>
          <a:xfrm>
            <a:off x="10299144" y="4698325"/>
            <a:ext cx="3537466" cy="1587698"/>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Mejoramos las recomendaciones para los viajeros, ofreciéndoles las mejores ofertas y destinos según sus preferencias y la dinámica del mercado.</a:t>
            </a:r>
            <a:endParaRPr lang="en-US" sz="1550" dirty="0"/>
          </a:p>
        </p:txBody>
      </p:sp>
      <p:sp>
        <p:nvSpPr>
          <p:cNvPr id="16" name="Text 11"/>
          <p:cNvSpPr/>
          <p:nvPr/>
        </p:nvSpPr>
        <p:spPr>
          <a:xfrm>
            <a:off x="793790" y="651664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5E0DF"/>
                </a:solidFill>
                <a:latin typeface="Inter" pitchFamily="34" charset="0"/>
                <a:ea typeface="Inter" pitchFamily="34" charset="-122"/>
                <a:cs typeface="Inter" pitchFamily="34" charset="-120"/>
              </a:rPr>
              <a:t>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12827"/>
            <a:ext cx="12448580" cy="434102"/>
          </a:xfrm>
          <a:prstGeom prst="rect">
            <a:avLst/>
          </a:prstGeom>
          <a:noFill/>
          <a:ln/>
        </p:spPr>
        <p:txBody>
          <a:bodyPr wrap="none" lIns="0" tIns="0" rIns="0" bIns="0" rtlCol="0" anchor="t"/>
          <a:lstStyle/>
          <a:p>
            <a:pPr algn="l" indent="0" marL="0">
              <a:lnSpc>
                <a:spcPts val="3400"/>
              </a:lnSpc>
              <a:buNone/>
            </a:pPr>
            <a:r>
              <a:rPr lang="en-US" sz="2700" b="1" dirty="0">
                <a:solidFill>
                  <a:srgbClr val="FFFFFF"/>
                </a:solidFill>
                <a:latin typeface="Inter Bold" pitchFamily="34" charset="0"/>
                <a:ea typeface="Inter Bold" pitchFamily="34" charset="-122"/>
                <a:cs typeface="Inter Bold" pitchFamily="34" charset="-120"/>
              </a:rPr>
              <a:t>Estadísticas por País: Oportunidades en el Uso de Plataformas de Alquiler</a:t>
            </a:r>
            <a:endParaRPr lang="en-US" sz="2700" dirty="0"/>
          </a:p>
        </p:txBody>
      </p:sp>
      <p:sp>
        <p:nvSpPr>
          <p:cNvPr id="3" name="Text 1"/>
          <p:cNvSpPr/>
          <p:nvPr/>
        </p:nvSpPr>
        <p:spPr>
          <a:xfrm>
            <a:off x="793790" y="1424702"/>
            <a:ext cx="13042821" cy="222290"/>
          </a:xfrm>
          <a:prstGeom prst="rect">
            <a:avLst/>
          </a:prstGeom>
          <a:noFill/>
          <a:ln/>
        </p:spPr>
        <p:txBody>
          <a:bodyPr wrap="none" lIns="0" tIns="0" rIns="0" bIns="0" rtlCol="0" anchor="t"/>
          <a:lstStyle/>
          <a:p>
            <a:pPr algn="l" indent="0" marL="0">
              <a:lnSpc>
                <a:spcPts val="1750"/>
              </a:lnSpc>
              <a:buNone/>
            </a:pPr>
            <a:r>
              <a:rPr lang="en-US" sz="1050" dirty="0">
                <a:solidFill>
                  <a:srgbClr val="E5E0DF"/>
                </a:solidFill>
                <a:latin typeface="Inter" pitchFamily="34" charset="0"/>
                <a:ea typeface="Inter" pitchFamily="34" charset="-122"/>
                <a:cs typeface="Inter" pitchFamily="34" charset="-120"/>
              </a:rPr>
              <a:t>El mercado europeo de alquileres vacacionales presenta oportunidades significativas. Analizamos datos de plataformas líderes para identificar mercados clave.</a:t>
            </a:r>
            <a:endParaRPr lang="en-US" sz="1050" dirty="0"/>
          </a:p>
        </p:txBody>
      </p:sp>
      <p:pic>
        <p:nvPicPr>
          <p:cNvPr id="4" name="Image 0" descr="preencoded.png">    </p:cNvPr>
          <p:cNvPicPr>
            <a:picLocks noChangeAspect="1"/>
          </p:cNvPicPr>
          <p:nvPr/>
        </p:nvPicPr>
        <p:blipFill>
          <a:blip r:embed="rId1"/>
          <a:stretch>
            <a:fillRect/>
          </a:stretch>
        </p:blipFill>
        <p:spPr>
          <a:xfrm>
            <a:off x="793790" y="1803202"/>
            <a:ext cx="9129951" cy="5112663"/>
          </a:xfrm>
          <a:prstGeom prst="rect">
            <a:avLst/>
          </a:prstGeom>
        </p:spPr>
      </p:pic>
      <p:sp>
        <p:nvSpPr>
          <p:cNvPr id="5" name="Text 2"/>
          <p:cNvSpPr/>
          <p:nvPr/>
        </p:nvSpPr>
        <p:spPr>
          <a:xfrm>
            <a:off x="793790" y="7072074"/>
            <a:ext cx="13042821" cy="444579"/>
          </a:xfrm>
          <a:prstGeom prst="rect">
            <a:avLst/>
          </a:prstGeom>
          <a:noFill/>
          <a:ln/>
        </p:spPr>
        <p:txBody>
          <a:bodyPr wrap="square" lIns="0" tIns="0" rIns="0" bIns="0" rtlCol="0" anchor="t"/>
          <a:lstStyle/>
          <a:p>
            <a:pPr algn="l" indent="0" marL="0">
              <a:lnSpc>
                <a:spcPts val="1750"/>
              </a:lnSpc>
              <a:buNone/>
            </a:pPr>
            <a:r>
              <a:rPr lang="en-US" sz="1050" dirty="0">
                <a:solidFill>
                  <a:srgbClr val="E5E0DF"/>
                </a:solidFill>
                <a:latin typeface="Inter" pitchFamily="34" charset="0"/>
                <a:ea typeface="Inter" pitchFamily="34" charset="-122"/>
                <a:cs typeface="Inter" pitchFamily="34" charset="-120"/>
              </a:rPr>
              <a:t>Los datos revelan que Francia, España e Italia concentran una gran parte de la demanda vacacional, posicionándolos como mercados prioritarios para el lanzamiento de pilotos de nuestro marketplace de inversión y para la búsqueda de socios locales. Comprender estas dinámicas es crucial para una expansión estratégica y rentable.</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02563" y="345519"/>
            <a:ext cx="6420207" cy="294442"/>
          </a:xfrm>
          <a:prstGeom prst="rect">
            <a:avLst/>
          </a:prstGeom>
          <a:noFill/>
          <a:ln/>
        </p:spPr>
        <p:txBody>
          <a:bodyPr wrap="none" lIns="0" tIns="0" rIns="0" bIns="0" rtlCol="0" anchor="t"/>
          <a:lstStyle/>
          <a:p>
            <a:pPr algn="l" indent="0" marL="0">
              <a:lnSpc>
                <a:spcPts val="2300"/>
              </a:lnSpc>
              <a:buNone/>
            </a:pPr>
            <a:r>
              <a:rPr lang="en-US" sz="1850" b="1" dirty="0">
                <a:solidFill>
                  <a:srgbClr val="FFFFFF"/>
                </a:solidFill>
                <a:latin typeface="Inter Bold" pitchFamily="34" charset="0"/>
                <a:ea typeface="Inter Bold" pitchFamily="34" charset="-122"/>
                <a:cs typeface="Inter Bold" pitchFamily="34" charset="-120"/>
              </a:rPr>
              <a:t>Monetización y Flujo de Ingresos: Un Modelo Sostenible</a:t>
            </a:r>
            <a:endParaRPr lang="en-US" sz="1850" dirty="0"/>
          </a:p>
        </p:txBody>
      </p:sp>
      <p:sp>
        <p:nvSpPr>
          <p:cNvPr id="3" name="Text 1"/>
          <p:cNvSpPr/>
          <p:nvPr/>
        </p:nvSpPr>
        <p:spPr>
          <a:xfrm>
            <a:off x="502563" y="828437"/>
            <a:ext cx="13625274" cy="150852"/>
          </a:xfrm>
          <a:prstGeom prst="rect">
            <a:avLst/>
          </a:prstGeom>
          <a:noFill/>
          <a:ln/>
        </p:spPr>
        <p:txBody>
          <a:bodyPr wrap="none" lIns="0" tIns="0" rIns="0" bIns="0" rtlCol="0" anchor="t"/>
          <a:lstStyle/>
          <a:p>
            <a:pPr algn="l" indent="0" marL="0">
              <a:lnSpc>
                <a:spcPts val="1150"/>
              </a:lnSpc>
              <a:buNone/>
            </a:pPr>
            <a:r>
              <a:rPr lang="en-US" sz="700" dirty="0">
                <a:solidFill>
                  <a:srgbClr val="E5E0DF"/>
                </a:solidFill>
                <a:latin typeface="Inter" pitchFamily="34" charset="0"/>
                <a:ea typeface="Inter" pitchFamily="34" charset="-122"/>
                <a:cs typeface="Inter" pitchFamily="34" charset="-120"/>
              </a:rPr>
              <a:t>El modelo de negocio de TripCore está diseñado para generar múltiples flujos de ingresos, asegurando la sostenibilidad y el crecimiento a largo plazo. Nuestra estrategia se basa en la diversificación y la creación de valor en cada interacción.</a:t>
            </a:r>
            <a:endParaRPr lang="en-US" sz="700" dirty="0"/>
          </a:p>
        </p:txBody>
      </p:sp>
      <p:sp>
        <p:nvSpPr>
          <p:cNvPr id="4" name="Shape 2"/>
          <p:cNvSpPr/>
          <p:nvPr/>
        </p:nvSpPr>
        <p:spPr>
          <a:xfrm>
            <a:off x="502563" y="1085255"/>
            <a:ext cx="6765488" cy="282654"/>
          </a:xfrm>
          <a:prstGeom prst="roundRect">
            <a:avLst>
              <a:gd name="adj" fmla="val 480127"/>
            </a:avLst>
          </a:prstGeom>
          <a:solidFill>
            <a:srgbClr val="110080"/>
          </a:solidFill>
          <a:ln w="7620">
            <a:solidFill>
              <a:srgbClr val="2A1999"/>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4643" y="1155859"/>
            <a:ext cx="141327" cy="141327"/>
          </a:xfrm>
          <a:prstGeom prst="rect">
            <a:avLst/>
          </a:prstGeom>
        </p:spPr>
      </p:pic>
      <p:sp>
        <p:nvSpPr>
          <p:cNvPr id="6" name="Text 3"/>
          <p:cNvSpPr/>
          <p:nvPr/>
        </p:nvSpPr>
        <p:spPr>
          <a:xfrm>
            <a:off x="596741" y="1462088"/>
            <a:ext cx="1462564" cy="147161"/>
          </a:xfrm>
          <a:prstGeom prst="rect">
            <a:avLst/>
          </a:prstGeom>
          <a:noFill/>
          <a:ln/>
        </p:spPr>
        <p:txBody>
          <a:bodyPr wrap="none" lIns="0" tIns="0" rIns="0" bIns="0" rtlCol="0" anchor="t"/>
          <a:lstStyle/>
          <a:p>
            <a:pPr algn="l" indent="0" marL="0">
              <a:lnSpc>
                <a:spcPts val="1150"/>
              </a:lnSpc>
              <a:buNone/>
            </a:pPr>
            <a:r>
              <a:rPr lang="en-US" sz="900" b="1" dirty="0">
                <a:solidFill>
                  <a:srgbClr val="E5E0DF"/>
                </a:solidFill>
                <a:latin typeface="Inter Bold" pitchFamily="34" charset="0"/>
                <a:ea typeface="Inter Bold" pitchFamily="34" charset="-122"/>
                <a:cs typeface="Inter Bold" pitchFamily="34" charset="-120"/>
              </a:rPr>
              <a:t>Comisiones por Reservas</a:t>
            </a:r>
            <a:endParaRPr lang="en-US" sz="900" dirty="0"/>
          </a:p>
        </p:txBody>
      </p:sp>
      <p:sp>
        <p:nvSpPr>
          <p:cNvPr id="7" name="Text 4"/>
          <p:cNvSpPr/>
          <p:nvPr/>
        </p:nvSpPr>
        <p:spPr>
          <a:xfrm>
            <a:off x="596741" y="1665684"/>
            <a:ext cx="6577132" cy="301704"/>
          </a:xfrm>
          <a:prstGeom prst="rect">
            <a:avLst/>
          </a:prstGeom>
          <a:noFill/>
          <a:ln/>
        </p:spPr>
        <p:txBody>
          <a:bodyPr wrap="square" lIns="0" tIns="0" rIns="0" bIns="0" rtlCol="0" anchor="t"/>
          <a:lstStyle/>
          <a:p>
            <a:pPr algn="l" indent="0" marL="0">
              <a:lnSpc>
                <a:spcPts val="1150"/>
              </a:lnSpc>
              <a:buNone/>
            </a:pPr>
            <a:r>
              <a:rPr lang="en-US" sz="700" dirty="0">
                <a:solidFill>
                  <a:srgbClr val="E5E0DF"/>
                </a:solidFill>
                <a:latin typeface="Inter" pitchFamily="34" charset="0"/>
                <a:ea typeface="Inter" pitchFamily="34" charset="-122"/>
                <a:cs typeface="Inter" pitchFamily="34" charset="-120"/>
              </a:rPr>
              <a:t>Obtenemos ingresos de comisiones por reservas de alojamientos, parking y tours. Este es un flujo constante que escala con el volumen de transacciones.</a:t>
            </a:r>
            <a:endParaRPr lang="en-US" sz="700" dirty="0"/>
          </a:p>
        </p:txBody>
      </p:sp>
      <p:sp>
        <p:nvSpPr>
          <p:cNvPr id="8" name="Shape 5"/>
          <p:cNvSpPr/>
          <p:nvPr/>
        </p:nvSpPr>
        <p:spPr>
          <a:xfrm>
            <a:off x="7362230" y="1085255"/>
            <a:ext cx="6765608" cy="282654"/>
          </a:xfrm>
          <a:prstGeom prst="roundRect">
            <a:avLst>
              <a:gd name="adj" fmla="val 480127"/>
            </a:avLst>
          </a:prstGeom>
          <a:solidFill>
            <a:srgbClr val="110080"/>
          </a:solidFill>
          <a:ln w="7620">
            <a:solidFill>
              <a:srgbClr val="2A1999"/>
            </a:solidFill>
            <a:prstDash val="solid"/>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4310" y="1155859"/>
            <a:ext cx="141327" cy="141327"/>
          </a:xfrm>
          <a:prstGeom prst="rect">
            <a:avLst/>
          </a:prstGeom>
        </p:spPr>
      </p:pic>
      <p:sp>
        <p:nvSpPr>
          <p:cNvPr id="10" name="Text 6"/>
          <p:cNvSpPr/>
          <p:nvPr/>
        </p:nvSpPr>
        <p:spPr>
          <a:xfrm>
            <a:off x="7456408" y="1462088"/>
            <a:ext cx="1191697" cy="147161"/>
          </a:xfrm>
          <a:prstGeom prst="rect">
            <a:avLst/>
          </a:prstGeom>
          <a:noFill/>
          <a:ln/>
        </p:spPr>
        <p:txBody>
          <a:bodyPr wrap="none" lIns="0" tIns="0" rIns="0" bIns="0" rtlCol="0" anchor="t"/>
          <a:lstStyle/>
          <a:p>
            <a:pPr algn="l" indent="0" marL="0">
              <a:lnSpc>
                <a:spcPts val="1150"/>
              </a:lnSpc>
              <a:buNone/>
            </a:pPr>
            <a:r>
              <a:rPr lang="en-US" sz="900" b="1" dirty="0">
                <a:solidFill>
                  <a:srgbClr val="E5E0DF"/>
                </a:solidFill>
                <a:latin typeface="Inter Bold" pitchFamily="34" charset="0"/>
                <a:ea typeface="Inter Bold" pitchFamily="34" charset="-122"/>
                <a:cs typeface="Inter Bold" pitchFamily="34" charset="-120"/>
              </a:rPr>
              <a:t>Fees de Marketplace</a:t>
            </a:r>
            <a:endParaRPr lang="en-US" sz="900" dirty="0"/>
          </a:p>
        </p:txBody>
      </p:sp>
      <p:sp>
        <p:nvSpPr>
          <p:cNvPr id="11" name="Text 7"/>
          <p:cNvSpPr/>
          <p:nvPr/>
        </p:nvSpPr>
        <p:spPr>
          <a:xfrm>
            <a:off x="7456408" y="1665684"/>
            <a:ext cx="6577251" cy="150852"/>
          </a:xfrm>
          <a:prstGeom prst="rect">
            <a:avLst/>
          </a:prstGeom>
          <a:noFill/>
          <a:ln/>
        </p:spPr>
        <p:txBody>
          <a:bodyPr wrap="none" lIns="0" tIns="0" rIns="0" bIns="0" rtlCol="0" anchor="t"/>
          <a:lstStyle/>
          <a:p>
            <a:pPr algn="l" indent="0" marL="0">
              <a:lnSpc>
                <a:spcPts val="1150"/>
              </a:lnSpc>
              <a:buNone/>
            </a:pPr>
            <a:r>
              <a:rPr lang="en-US" sz="700" dirty="0">
                <a:solidFill>
                  <a:srgbClr val="E5E0DF"/>
                </a:solidFill>
                <a:latin typeface="Inter" pitchFamily="34" charset="0"/>
                <a:ea typeface="Inter" pitchFamily="34" charset="-122"/>
                <a:cs typeface="Inter" pitchFamily="34" charset="-120"/>
              </a:rPr>
              <a:t>Generamos comisiones y tarifas por cada compra/venta de timeslots y otros activos en nuestro marketplace, incentivando la actividad de inversión.</a:t>
            </a:r>
            <a:endParaRPr lang="en-US" sz="700" dirty="0"/>
          </a:p>
        </p:txBody>
      </p:sp>
      <p:sp>
        <p:nvSpPr>
          <p:cNvPr id="12" name="Shape 8"/>
          <p:cNvSpPr/>
          <p:nvPr/>
        </p:nvSpPr>
        <p:spPr>
          <a:xfrm>
            <a:off x="502563" y="2155746"/>
            <a:ext cx="6765488" cy="282654"/>
          </a:xfrm>
          <a:prstGeom prst="roundRect">
            <a:avLst>
              <a:gd name="adj" fmla="val 480127"/>
            </a:avLst>
          </a:prstGeom>
          <a:solidFill>
            <a:srgbClr val="110080"/>
          </a:solidFill>
          <a:ln w="7620">
            <a:solidFill>
              <a:srgbClr val="2A1999"/>
            </a:solidFill>
            <a:prstDash val="solid"/>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4643" y="2226350"/>
            <a:ext cx="141327" cy="141327"/>
          </a:xfrm>
          <a:prstGeom prst="rect">
            <a:avLst/>
          </a:prstGeom>
        </p:spPr>
      </p:pic>
      <p:sp>
        <p:nvSpPr>
          <p:cNvPr id="14" name="Text 9"/>
          <p:cNvSpPr/>
          <p:nvPr/>
        </p:nvSpPr>
        <p:spPr>
          <a:xfrm>
            <a:off x="596741" y="2532578"/>
            <a:ext cx="1178004" cy="147161"/>
          </a:xfrm>
          <a:prstGeom prst="rect">
            <a:avLst/>
          </a:prstGeom>
          <a:noFill/>
          <a:ln/>
        </p:spPr>
        <p:txBody>
          <a:bodyPr wrap="none" lIns="0" tIns="0" rIns="0" bIns="0" rtlCol="0" anchor="t"/>
          <a:lstStyle/>
          <a:p>
            <a:pPr algn="l" indent="0" marL="0">
              <a:lnSpc>
                <a:spcPts val="1150"/>
              </a:lnSpc>
              <a:buNone/>
            </a:pPr>
            <a:r>
              <a:rPr lang="en-US" sz="900" b="1" dirty="0">
                <a:solidFill>
                  <a:srgbClr val="E5E0DF"/>
                </a:solidFill>
                <a:latin typeface="Inter Bold" pitchFamily="34" charset="0"/>
                <a:ea typeface="Inter Bold" pitchFamily="34" charset="-122"/>
                <a:cs typeface="Inter Bold" pitchFamily="34" charset="-120"/>
              </a:rPr>
              <a:t>Publicidad (Ads)</a:t>
            </a:r>
            <a:endParaRPr lang="en-US" sz="900" dirty="0"/>
          </a:p>
        </p:txBody>
      </p:sp>
      <p:sp>
        <p:nvSpPr>
          <p:cNvPr id="15" name="Text 10"/>
          <p:cNvSpPr/>
          <p:nvPr/>
        </p:nvSpPr>
        <p:spPr>
          <a:xfrm>
            <a:off x="596741" y="2736175"/>
            <a:ext cx="6577132" cy="150852"/>
          </a:xfrm>
          <a:prstGeom prst="rect">
            <a:avLst/>
          </a:prstGeom>
          <a:noFill/>
          <a:ln/>
        </p:spPr>
        <p:txBody>
          <a:bodyPr wrap="none" lIns="0" tIns="0" rIns="0" bIns="0" rtlCol="0" anchor="t"/>
          <a:lstStyle/>
          <a:p>
            <a:pPr algn="l" indent="0" marL="0">
              <a:lnSpc>
                <a:spcPts val="1150"/>
              </a:lnSpc>
              <a:buNone/>
            </a:pPr>
            <a:r>
              <a:rPr lang="en-US" sz="700" dirty="0">
                <a:solidFill>
                  <a:srgbClr val="E5E0DF"/>
                </a:solidFill>
                <a:latin typeface="Inter" pitchFamily="34" charset="0"/>
                <a:ea typeface="Inter" pitchFamily="34" charset="-122"/>
                <a:cs typeface="Inter" pitchFamily="34" charset="-120"/>
              </a:rPr>
              <a:t>Los 'promoted placements' y espacios publicitarios premium ofrecen un canal de ingresos robusto, atrayendo a OTAs y proveedores.</a:t>
            </a:r>
            <a:endParaRPr lang="en-US" sz="700" dirty="0"/>
          </a:p>
        </p:txBody>
      </p:sp>
      <p:sp>
        <p:nvSpPr>
          <p:cNvPr id="16" name="Shape 11"/>
          <p:cNvSpPr/>
          <p:nvPr/>
        </p:nvSpPr>
        <p:spPr>
          <a:xfrm>
            <a:off x="7362230" y="2155746"/>
            <a:ext cx="6765608" cy="282654"/>
          </a:xfrm>
          <a:prstGeom prst="roundRect">
            <a:avLst>
              <a:gd name="adj" fmla="val 480127"/>
            </a:avLst>
          </a:prstGeom>
          <a:solidFill>
            <a:srgbClr val="110080"/>
          </a:solidFill>
          <a:ln w="7620">
            <a:solidFill>
              <a:srgbClr val="2A1999"/>
            </a:solidFill>
            <a:prstDash val="solid"/>
          </a:ln>
        </p:spPr>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74310" y="2226350"/>
            <a:ext cx="141327" cy="141327"/>
          </a:xfrm>
          <a:prstGeom prst="rect">
            <a:avLst/>
          </a:prstGeom>
        </p:spPr>
      </p:pic>
      <p:sp>
        <p:nvSpPr>
          <p:cNvPr id="18" name="Text 12"/>
          <p:cNvSpPr/>
          <p:nvPr/>
        </p:nvSpPr>
        <p:spPr>
          <a:xfrm>
            <a:off x="7456408" y="2532578"/>
            <a:ext cx="1178004" cy="147161"/>
          </a:xfrm>
          <a:prstGeom prst="rect">
            <a:avLst/>
          </a:prstGeom>
          <a:noFill/>
          <a:ln/>
        </p:spPr>
        <p:txBody>
          <a:bodyPr wrap="none" lIns="0" tIns="0" rIns="0" bIns="0" rtlCol="0" anchor="t"/>
          <a:lstStyle/>
          <a:p>
            <a:pPr algn="l" indent="0" marL="0">
              <a:lnSpc>
                <a:spcPts val="1150"/>
              </a:lnSpc>
              <a:buNone/>
            </a:pPr>
            <a:r>
              <a:rPr lang="en-US" sz="900" b="1" dirty="0">
                <a:solidFill>
                  <a:srgbClr val="E5E0DF"/>
                </a:solidFill>
                <a:latin typeface="Inter Bold" pitchFamily="34" charset="0"/>
                <a:ea typeface="Inter Bold" pitchFamily="34" charset="-122"/>
                <a:cs typeface="Inter Bold" pitchFamily="34" charset="-120"/>
              </a:rPr>
              <a:t>Servicios Premium</a:t>
            </a:r>
            <a:endParaRPr lang="en-US" sz="900" dirty="0"/>
          </a:p>
        </p:txBody>
      </p:sp>
      <p:sp>
        <p:nvSpPr>
          <p:cNvPr id="19" name="Text 13"/>
          <p:cNvSpPr/>
          <p:nvPr/>
        </p:nvSpPr>
        <p:spPr>
          <a:xfrm>
            <a:off x="7456408" y="2736175"/>
            <a:ext cx="6577251" cy="150852"/>
          </a:xfrm>
          <a:prstGeom prst="rect">
            <a:avLst/>
          </a:prstGeom>
          <a:noFill/>
          <a:ln/>
        </p:spPr>
        <p:txBody>
          <a:bodyPr wrap="none" lIns="0" tIns="0" rIns="0" bIns="0" rtlCol="0" anchor="t"/>
          <a:lstStyle/>
          <a:p>
            <a:pPr algn="l" indent="0" marL="0">
              <a:lnSpc>
                <a:spcPts val="1150"/>
              </a:lnSpc>
              <a:buNone/>
            </a:pPr>
            <a:r>
              <a:rPr lang="en-US" sz="700" dirty="0">
                <a:solidFill>
                  <a:srgbClr val="E5E0DF"/>
                </a:solidFill>
                <a:latin typeface="Inter" pitchFamily="34" charset="0"/>
                <a:ea typeface="Inter" pitchFamily="34" charset="-122"/>
                <a:cs typeface="Inter" pitchFamily="34" charset="-120"/>
              </a:rPr>
              <a:t>Ofrecemos servicios de valor añadido como gestión de propiedades, analítica avanzada y seguros especializados para inversores y viajeros.</a:t>
            </a:r>
            <a:endParaRPr lang="en-US" sz="700" dirty="0"/>
          </a:p>
        </p:txBody>
      </p:sp>
      <p:pic>
        <p:nvPicPr>
          <p:cNvPr id="20" name="Image 4" descr="preencoded.png">    </p:cNvPr>
          <p:cNvPicPr>
            <a:picLocks noChangeAspect="1"/>
          </p:cNvPicPr>
          <p:nvPr/>
        </p:nvPicPr>
        <p:blipFill>
          <a:blip r:embed="rId9"/>
          <a:stretch>
            <a:fillRect/>
          </a:stretch>
        </p:blipFill>
        <p:spPr>
          <a:xfrm>
            <a:off x="2205752" y="3087172"/>
            <a:ext cx="10218896" cy="5305901"/>
          </a:xfrm>
          <a:prstGeom prst="rect">
            <a:avLst/>
          </a:prstGeom>
        </p:spPr>
      </p:pic>
      <p:sp>
        <p:nvSpPr>
          <p:cNvPr id="21" name="Text 14"/>
          <p:cNvSpPr/>
          <p:nvPr/>
        </p:nvSpPr>
        <p:spPr>
          <a:xfrm>
            <a:off x="6674492" y="5450249"/>
            <a:ext cx="1261003" cy="567452"/>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TripCore Value Flow</a:t>
            </a:r>
            <a:endParaRPr lang="en-US" sz="1350" dirty="0"/>
          </a:p>
        </p:txBody>
      </p:sp>
      <p:pic>
        <p:nvPicPr>
          <p:cNvPr id="22"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1621" y="4494250"/>
            <a:ext cx="256615" cy="256614"/>
          </a:xfrm>
          <a:prstGeom prst="rect">
            <a:avLst/>
          </a:prstGeom>
        </p:spPr>
      </p:pic>
      <p:sp>
        <p:nvSpPr>
          <p:cNvPr id="23" name="Text 15"/>
          <p:cNvSpPr/>
          <p:nvPr/>
        </p:nvSpPr>
        <p:spPr>
          <a:xfrm>
            <a:off x="2447606" y="4182152"/>
            <a:ext cx="2209279" cy="283726"/>
          </a:xfrm>
          <a:prstGeom prst="rect">
            <a:avLst/>
          </a:prstGeom>
          <a:noFill/>
          <a:ln/>
        </p:spPr>
        <p:txBody>
          <a:bodyPr wrap="none" lIns="0" tIns="0" rIns="0" bIns="0" rtlCol="0" anchor="t"/>
          <a:lstStyle/>
          <a:p>
            <a:pPr algn="l" indent="0" marL="0">
              <a:lnSpc>
                <a:spcPts val="1650"/>
              </a:lnSpc>
              <a:buNone/>
            </a:pPr>
            <a:r>
              <a:rPr lang="en-US" sz="1350" b="1" dirty="0">
                <a:solidFill>
                  <a:srgbClr val="E5E0DF"/>
                </a:solidFill>
                <a:latin typeface="Inter Bold" pitchFamily="34" charset="0"/>
                <a:ea typeface="Inter Bold" pitchFamily="34" charset="-122"/>
                <a:cs typeface="Inter Bold" pitchFamily="34" charset="-120"/>
              </a:rPr>
              <a:t>Travelers</a:t>
            </a:r>
            <a:endParaRPr lang="en-US" sz="1350" dirty="0"/>
          </a:p>
        </p:txBody>
      </p:sp>
      <p:sp>
        <p:nvSpPr>
          <p:cNvPr id="24" name="Text 16"/>
          <p:cNvSpPr/>
          <p:nvPr/>
        </p:nvSpPr>
        <p:spPr>
          <a:xfrm>
            <a:off x="2447606" y="4546582"/>
            <a:ext cx="2209279" cy="453961"/>
          </a:xfrm>
          <a:prstGeom prst="rect">
            <a:avLst/>
          </a:prstGeom>
          <a:noFill/>
          <a:ln/>
        </p:spPr>
        <p:txBody>
          <a:bodyPr wrap="square" lIns="0" tIns="0" rIns="0" bIns="0" rtlCol="0" anchor="t"/>
          <a:lstStyle/>
          <a:p>
            <a:pPr algn="l" indent="0" marL="0">
              <a:lnSpc>
                <a:spcPts val="1350"/>
              </a:lnSpc>
              <a:buNone/>
            </a:pPr>
            <a:r>
              <a:rPr lang="en-US" sz="1050" dirty="0">
                <a:solidFill>
                  <a:srgbClr val="E5E0DF"/>
                </a:solidFill>
                <a:latin typeface="Inter" pitchFamily="34" charset="0"/>
                <a:ea typeface="Inter" pitchFamily="34" charset="-122"/>
                <a:cs typeface="Inter" pitchFamily="34" charset="-120"/>
              </a:rPr>
              <a:t>Book trips, pay fees, leave reviews</a:t>
            </a:r>
            <a:endParaRPr lang="en-US" sz="1050" dirty="0"/>
          </a:p>
        </p:txBody>
      </p:sp>
      <p:sp>
        <p:nvSpPr>
          <p:cNvPr id="25" name="Text 17"/>
          <p:cNvSpPr/>
          <p:nvPr/>
        </p:nvSpPr>
        <p:spPr>
          <a:xfrm>
            <a:off x="9973278" y="4182152"/>
            <a:ext cx="2209279" cy="283726"/>
          </a:xfrm>
          <a:prstGeom prst="rect">
            <a:avLst/>
          </a:prstGeom>
          <a:noFill/>
          <a:ln/>
        </p:spPr>
        <p:txBody>
          <a:bodyPr wrap="none" lIns="0" tIns="0" rIns="0" bIns="0" rtlCol="0" anchor="t"/>
          <a:lstStyle/>
          <a:p>
            <a:pPr algn="l" indent="0" marL="0">
              <a:lnSpc>
                <a:spcPts val="1650"/>
              </a:lnSpc>
              <a:buNone/>
            </a:pPr>
            <a:r>
              <a:rPr lang="en-US" sz="1350" b="1" dirty="0">
                <a:solidFill>
                  <a:srgbClr val="E5E0DF"/>
                </a:solidFill>
                <a:latin typeface="Inter Bold" pitchFamily="34" charset="0"/>
                <a:ea typeface="Inter Bold" pitchFamily="34" charset="-122"/>
                <a:cs typeface="Inter Bold" pitchFamily="34" charset="-120"/>
              </a:rPr>
              <a:t>Investors</a:t>
            </a:r>
            <a:endParaRPr lang="en-US" sz="1350" dirty="0"/>
          </a:p>
        </p:txBody>
      </p:sp>
      <p:sp>
        <p:nvSpPr>
          <p:cNvPr id="26" name="Text 18"/>
          <p:cNvSpPr/>
          <p:nvPr/>
        </p:nvSpPr>
        <p:spPr>
          <a:xfrm>
            <a:off x="9973278" y="4546582"/>
            <a:ext cx="2209279" cy="453961"/>
          </a:xfrm>
          <a:prstGeom prst="rect">
            <a:avLst/>
          </a:prstGeom>
          <a:noFill/>
          <a:ln/>
        </p:spPr>
        <p:txBody>
          <a:bodyPr wrap="square" lIns="0" tIns="0" rIns="0" bIns="0" rtlCol="0" anchor="t"/>
          <a:lstStyle/>
          <a:p>
            <a:pPr algn="l" indent="0" marL="0">
              <a:lnSpc>
                <a:spcPts val="1350"/>
              </a:lnSpc>
              <a:buNone/>
            </a:pPr>
            <a:r>
              <a:rPr lang="en-US" sz="1050" dirty="0">
                <a:solidFill>
                  <a:srgbClr val="E5E0DF"/>
                </a:solidFill>
                <a:latin typeface="Inter" pitchFamily="34" charset="0"/>
                <a:ea typeface="Inter" pitchFamily="34" charset="-122"/>
                <a:cs typeface="Inter" pitchFamily="34" charset="-120"/>
              </a:rPr>
              <a:t>Provide capital, receive returns and reporting</a:t>
            </a:r>
            <a:endParaRPr lang="en-US" sz="1050" dirty="0"/>
          </a:p>
        </p:txBody>
      </p:sp>
      <p:pic>
        <p:nvPicPr>
          <p:cNvPr id="27" name="Image 6"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2925" y="3949497"/>
            <a:ext cx="256614" cy="256614"/>
          </a:xfrm>
          <a:prstGeom prst="rect">
            <a:avLst/>
          </a:prstGeom>
        </p:spPr>
      </p:pic>
      <p:pic>
        <p:nvPicPr>
          <p:cNvPr id="28" name="Image 7" descr="preencoded.png">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77484" y="6693441"/>
            <a:ext cx="256614" cy="256615"/>
          </a:xfrm>
          <a:prstGeom prst="rect">
            <a:avLst/>
          </a:prstGeom>
        </p:spPr>
      </p:pic>
      <p:sp>
        <p:nvSpPr>
          <p:cNvPr id="29" name="Text 19"/>
          <p:cNvSpPr/>
          <p:nvPr/>
        </p:nvSpPr>
        <p:spPr>
          <a:xfrm>
            <a:off x="2447606" y="6542751"/>
            <a:ext cx="2209279" cy="283726"/>
          </a:xfrm>
          <a:prstGeom prst="rect">
            <a:avLst/>
          </a:prstGeom>
          <a:noFill/>
          <a:ln/>
        </p:spPr>
        <p:txBody>
          <a:bodyPr wrap="none" lIns="0" tIns="0" rIns="0" bIns="0" rtlCol="0" anchor="t"/>
          <a:lstStyle/>
          <a:p>
            <a:pPr algn="l" indent="0" marL="0">
              <a:lnSpc>
                <a:spcPts val="1650"/>
              </a:lnSpc>
              <a:buNone/>
            </a:pPr>
            <a:r>
              <a:rPr lang="en-US" sz="1350" b="1" dirty="0">
                <a:solidFill>
                  <a:srgbClr val="E5E0DF"/>
                </a:solidFill>
                <a:latin typeface="Inter Bold" pitchFamily="34" charset="0"/>
                <a:ea typeface="Inter Bold" pitchFamily="34" charset="-122"/>
                <a:cs typeface="Inter Bold" pitchFamily="34" charset="-120"/>
              </a:rPr>
              <a:t>Service Providers</a:t>
            </a:r>
            <a:endParaRPr lang="en-US" sz="1350" dirty="0"/>
          </a:p>
        </p:txBody>
      </p:sp>
      <p:sp>
        <p:nvSpPr>
          <p:cNvPr id="30" name="Text 20"/>
          <p:cNvSpPr/>
          <p:nvPr/>
        </p:nvSpPr>
        <p:spPr>
          <a:xfrm>
            <a:off x="2447606" y="6907181"/>
            <a:ext cx="2209279" cy="453962"/>
          </a:xfrm>
          <a:prstGeom prst="rect">
            <a:avLst/>
          </a:prstGeom>
          <a:noFill/>
          <a:ln/>
        </p:spPr>
        <p:txBody>
          <a:bodyPr wrap="square" lIns="0" tIns="0" rIns="0" bIns="0" rtlCol="0" anchor="t"/>
          <a:lstStyle/>
          <a:p>
            <a:pPr algn="l" indent="0" marL="0">
              <a:lnSpc>
                <a:spcPts val="1350"/>
              </a:lnSpc>
              <a:buNone/>
            </a:pPr>
            <a:r>
              <a:rPr lang="en-US" sz="1050" dirty="0">
                <a:solidFill>
                  <a:srgbClr val="E5E0DF"/>
                </a:solidFill>
                <a:latin typeface="Inter" pitchFamily="34" charset="0"/>
                <a:ea typeface="Inter" pitchFamily="34" charset="-122"/>
                <a:cs typeface="Inter" pitchFamily="34" charset="-120"/>
              </a:rPr>
              <a:t>Offer tours, receive bookings and payouts</a:t>
            </a:r>
            <a:endParaRPr lang="en-US" sz="1050" dirty="0"/>
          </a:p>
        </p:txBody>
      </p:sp>
      <p:sp>
        <p:nvSpPr>
          <p:cNvPr id="31" name="Text 21"/>
          <p:cNvSpPr/>
          <p:nvPr/>
        </p:nvSpPr>
        <p:spPr>
          <a:xfrm>
            <a:off x="9973278" y="6542751"/>
            <a:ext cx="2209279" cy="283726"/>
          </a:xfrm>
          <a:prstGeom prst="rect">
            <a:avLst/>
          </a:prstGeom>
          <a:noFill/>
          <a:ln/>
        </p:spPr>
        <p:txBody>
          <a:bodyPr wrap="none" lIns="0" tIns="0" rIns="0" bIns="0" rtlCol="0" anchor="t"/>
          <a:lstStyle/>
          <a:p>
            <a:pPr algn="l" indent="0" marL="0">
              <a:lnSpc>
                <a:spcPts val="1650"/>
              </a:lnSpc>
              <a:buNone/>
            </a:pPr>
            <a:r>
              <a:rPr lang="en-US" sz="1350" b="1" dirty="0">
                <a:solidFill>
                  <a:srgbClr val="E5E0DF"/>
                </a:solidFill>
                <a:latin typeface="Inter Bold" pitchFamily="34" charset="0"/>
                <a:ea typeface="Inter Bold" pitchFamily="34" charset="-122"/>
                <a:cs typeface="Inter Bold" pitchFamily="34" charset="-120"/>
              </a:rPr>
              <a:t>Revenue Streams</a:t>
            </a:r>
            <a:endParaRPr lang="en-US" sz="1350" dirty="0"/>
          </a:p>
        </p:txBody>
      </p:sp>
      <p:sp>
        <p:nvSpPr>
          <p:cNvPr id="32" name="Text 22"/>
          <p:cNvSpPr/>
          <p:nvPr/>
        </p:nvSpPr>
        <p:spPr>
          <a:xfrm>
            <a:off x="9973278" y="6907181"/>
            <a:ext cx="2209279" cy="453962"/>
          </a:xfrm>
          <a:prstGeom prst="rect">
            <a:avLst/>
          </a:prstGeom>
          <a:noFill/>
          <a:ln/>
        </p:spPr>
        <p:txBody>
          <a:bodyPr wrap="square" lIns="0" tIns="0" rIns="0" bIns="0" rtlCol="0" anchor="t"/>
          <a:lstStyle/>
          <a:p>
            <a:pPr algn="l" indent="0" marL="0">
              <a:lnSpc>
                <a:spcPts val="1350"/>
              </a:lnSpc>
              <a:buNone/>
            </a:pPr>
            <a:r>
              <a:rPr lang="en-US" sz="1050" dirty="0">
                <a:solidFill>
                  <a:srgbClr val="E5E0DF"/>
                </a:solidFill>
                <a:latin typeface="Inter" pitchFamily="34" charset="0"/>
                <a:ea typeface="Inter" pitchFamily="34" charset="-122"/>
                <a:cs typeface="Inter" pitchFamily="34" charset="-120"/>
              </a:rPr>
              <a:t>Commissions, fees, subscriptions, ads</a:t>
            </a:r>
            <a:endParaRPr lang="en-US" sz="1050" dirty="0"/>
          </a:p>
        </p:txBody>
      </p:sp>
      <p:pic>
        <p:nvPicPr>
          <p:cNvPr id="33" name="Image 8"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45126" y="7530748"/>
            <a:ext cx="256613" cy="256614"/>
          </a:xfrm>
          <a:prstGeom prst="rect">
            <a:avLst/>
          </a:prstGeom>
        </p:spPr>
      </p:pic>
      <p:sp>
        <p:nvSpPr>
          <p:cNvPr id="34" name="Text 23"/>
          <p:cNvSpPr/>
          <p:nvPr/>
        </p:nvSpPr>
        <p:spPr>
          <a:xfrm>
            <a:off x="502563" y="8499038"/>
            <a:ext cx="13625274" cy="150852"/>
          </a:xfrm>
          <a:prstGeom prst="rect">
            <a:avLst/>
          </a:prstGeom>
          <a:noFill/>
          <a:ln/>
        </p:spPr>
        <p:txBody>
          <a:bodyPr wrap="none" lIns="0" tIns="0" rIns="0" bIns="0" rtlCol="0" anchor="t"/>
          <a:lstStyle/>
          <a:p>
            <a:pPr algn="l" indent="0" marL="0">
              <a:lnSpc>
                <a:spcPts val="1150"/>
              </a:lnSpc>
              <a:buNone/>
            </a:pPr>
            <a:r>
              <a:rPr lang="en-US" sz="700" dirty="0">
                <a:solidFill>
                  <a:srgbClr val="E5E0DF"/>
                </a:solidFill>
                <a:latin typeface="Inter" pitchFamily="34" charset="0"/>
                <a:ea typeface="Inter" pitchFamily="34" charset="-122"/>
                <a:cs typeface="Inter" pitchFamily="34" charset="-120"/>
              </a:rPr>
              <a:t>Este diagrama ilustra la interconexión de nuestros flujos de ingresos. Viajeros, inversores y proveedores interactúan a través de TripCore, creando un ecosistema dinámico donde cada transacción contribuye a nuestra monetización, fortaleciendo nuestro posicionamiento en el mercado.</a:t>
            </a:r>
            <a:endParaRPr lang="en-US" sz="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2025-11-28T12:10:51Z</dcterms:created>
  <dcterms:modified xsi:type="dcterms:W3CDTF">2025-11-28T12:10:51Z</dcterms:modified>
</cp:coreProperties>
</file>